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9" r:id="rId3"/>
    <p:sldId id="265" r:id="rId4"/>
    <p:sldId id="275" r:id="rId5"/>
    <p:sldId id="276" r:id="rId6"/>
    <p:sldId id="284" r:id="rId7"/>
    <p:sldId id="285" r:id="rId8"/>
    <p:sldId id="296" r:id="rId9"/>
    <p:sldId id="291" r:id="rId10"/>
    <p:sldId id="268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A0086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0704" autoAdjust="0"/>
  </p:normalViewPr>
  <p:slideViewPr>
    <p:cSldViewPr snapToGrid="0" showGuides="1">
      <p:cViewPr varScale="1">
        <p:scale>
          <a:sx n="61" d="100"/>
          <a:sy n="61" d="100"/>
        </p:scale>
        <p:origin x="69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4AD7D-7B81-4773-AD4B-FB6794DC3C52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47E0091B-676A-46FC-AE38-9AF1032D8D35}">
      <dgm:prSet/>
      <dgm:spPr/>
      <dgm:t>
        <a:bodyPr/>
        <a:lstStyle/>
        <a:p>
          <a:r>
            <a:rPr lang="en-US"/>
            <a:t>Contribute with good practice examples to events</a:t>
          </a:r>
        </a:p>
      </dgm:t>
    </dgm:pt>
    <dgm:pt modelId="{9179020F-DC04-451D-8CED-EE909FE6B5E6}" type="parTrans" cxnId="{6867E608-47F1-4FED-8ADF-635318A4ECC6}">
      <dgm:prSet/>
      <dgm:spPr/>
      <dgm:t>
        <a:bodyPr/>
        <a:lstStyle/>
        <a:p>
          <a:endParaRPr lang="en-US"/>
        </a:p>
      </dgm:t>
    </dgm:pt>
    <dgm:pt modelId="{97019875-2656-45B0-B63D-313D1DD37D93}" type="sibTrans" cxnId="{6867E608-47F1-4FED-8ADF-635318A4ECC6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B4069DC-6E82-42E3-963B-C1FB48671A5D}">
      <dgm:prSet/>
      <dgm:spPr/>
      <dgm:t>
        <a:bodyPr/>
        <a:lstStyle/>
        <a:p>
          <a:r>
            <a:rPr lang="en-US"/>
            <a:t>Support an event in your region as co-organizer or participant</a:t>
          </a:r>
        </a:p>
      </dgm:t>
    </dgm:pt>
    <dgm:pt modelId="{5E314841-B2AE-4B1C-851C-B6FF80CEEF59}" type="parTrans" cxnId="{E2CADDB2-6EDB-4760-A39A-879E06B90945}">
      <dgm:prSet/>
      <dgm:spPr/>
      <dgm:t>
        <a:bodyPr/>
        <a:lstStyle/>
        <a:p>
          <a:endParaRPr lang="en-US"/>
        </a:p>
      </dgm:t>
    </dgm:pt>
    <dgm:pt modelId="{FDD983E2-E6D1-48A2-8C59-5216B1D33393}" type="sibTrans" cxnId="{E2CADDB2-6EDB-4760-A39A-879E06B9094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52AD393-9C35-4207-9157-F81EC9993E57}">
      <dgm:prSet/>
      <dgm:spPr/>
      <dgm:t>
        <a:bodyPr/>
        <a:lstStyle/>
        <a:p>
          <a:r>
            <a:rPr lang="en-US"/>
            <a:t>Improve the reliability of Internet by taking action</a:t>
          </a:r>
        </a:p>
      </dgm:t>
    </dgm:pt>
    <dgm:pt modelId="{8FB239A5-7519-4A5C-A816-4BE8221A9E3D}" type="parTrans" cxnId="{08589345-B033-452A-B338-27C0FF62B241}">
      <dgm:prSet/>
      <dgm:spPr/>
      <dgm:t>
        <a:bodyPr/>
        <a:lstStyle/>
        <a:p>
          <a:endParaRPr lang="en-US"/>
        </a:p>
      </dgm:t>
    </dgm:pt>
    <dgm:pt modelId="{36383872-B826-4507-985C-D0181EE6D639}" type="sibTrans" cxnId="{08589345-B033-452A-B338-27C0FF62B24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BA16D9E3-5020-49D6-886C-403132221FCB}" type="pres">
      <dgm:prSet presAssocID="{E664AD7D-7B81-4773-AD4B-FB6794DC3C52}" presName="Name0" presStyleCnt="0">
        <dgm:presLayoutVars>
          <dgm:animLvl val="lvl"/>
          <dgm:resizeHandles val="exact"/>
        </dgm:presLayoutVars>
      </dgm:prSet>
      <dgm:spPr/>
    </dgm:pt>
    <dgm:pt modelId="{D4D5B988-A95F-40CD-884A-605D1DA9DC44}" type="pres">
      <dgm:prSet presAssocID="{47E0091B-676A-46FC-AE38-9AF1032D8D35}" presName="compositeNode" presStyleCnt="0">
        <dgm:presLayoutVars>
          <dgm:bulletEnabled val="1"/>
        </dgm:presLayoutVars>
      </dgm:prSet>
      <dgm:spPr/>
    </dgm:pt>
    <dgm:pt modelId="{D4457A27-B2A5-4452-8DAD-118981CC6090}" type="pres">
      <dgm:prSet presAssocID="{47E0091B-676A-46FC-AE38-9AF1032D8D35}" presName="bgRect" presStyleLbl="bgAccFollowNode1" presStyleIdx="0" presStyleCnt="3"/>
      <dgm:spPr/>
    </dgm:pt>
    <dgm:pt modelId="{307B1BA1-38D9-49B9-9ECC-3CD7E39064FF}" type="pres">
      <dgm:prSet presAssocID="{97019875-2656-45B0-B63D-313D1DD37D93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67087066-CB65-425C-94D8-9C20263655F1}" type="pres">
      <dgm:prSet presAssocID="{47E0091B-676A-46FC-AE38-9AF1032D8D35}" presName="bottomLine" presStyleLbl="alignNode1" presStyleIdx="1" presStyleCnt="6">
        <dgm:presLayoutVars/>
      </dgm:prSet>
      <dgm:spPr/>
    </dgm:pt>
    <dgm:pt modelId="{2654CF0D-6BAB-4E21-B744-562F644F6D52}" type="pres">
      <dgm:prSet presAssocID="{47E0091B-676A-46FC-AE38-9AF1032D8D35}" presName="nodeText" presStyleLbl="bgAccFollowNode1" presStyleIdx="0" presStyleCnt="3">
        <dgm:presLayoutVars>
          <dgm:bulletEnabled val="1"/>
        </dgm:presLayoutVars>
      </dgm:prSet>
      <dgm:spPr/>
    </dgm:pt>
    <dgm:pt modelId="{7A073E45-6F8E-444D-8C8B-5890A668CC50}" type="pres">
      <dgm:prSet presAssocID="{97019875-2656-45B0-B63D-313D1DD37D93}" presName="sibTrans" presStyleCnt="0"/>
      <dgm:spPr/>
    </dgm:pt>
    <dgm:pt modelId="{3B88C84F-5D30-4DE0-979B-E705F4874149}" type="pres">
      <dgm:prSet presAssocID="{2B4069DC-6E82-42E3-963B-C1FB48671A5D}" presName="compositeNode" presStyleCnt="0">
        <dgm:presLayoutVars>
          <dgm:bulletEnabled val="1"/>
        </dgm:presLayoutVars>
      </dgm:prSet>
      <dgm:spPr/>
    </dgm:pt>
    <dgm:pt modelId="{0AC310D4-2ECA-4A3F-A0C5-DEA6F25ED6CE}" type="pres">
      <dgm:prSet presAssocID="{2B4069DC-6E82-42E3-963B-C1FB48671A5D}" presName="bgRect" presStyleLbl="bgAccFollowNode1" presStyleIdx="1" presStyleCnt="3"/>
      <dgm:spPr/>
    </dgm:pt>
    <dgm:pt modelId="{DE3046DF-BDC5-4B7B-A9E0-08DC119F5604}" type="pres">
      <dgm:prSet presAssocID="{FDD983E2-E6D1-48A2-8C59-5216B1D33393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D75C02C-0164-45F7-A071-402A96915B1F}" type="pres">
      <dgm:prSet presAssocID="{2B4069DC-6E82-42E3-963B-C1FB48671A5D}" presName="bottomLine" presStyleLbl="alignNode1" presStyleIdx="3" presStyleCnt="6">
        <dgm:presLayoutVars/>
      </dgm:prSet>
      <dgm:spPr/>
    </dgm:pt>
    <dgm:pt modelId="{1B2B8EF5-69EF-40B7-8F1B-DB1CC756E029}" type="pres">
      <dgm:prSet presAssocID="{2B4069DC-6E82-42E3-963B-C1FB48671A5D}" presName="nodeText" presStyleLbl="bgAccFollowNode1" presStyleIdx="1" presStyleCnt="3">
        <dgm:presLayoutVars>
          <dgm:bulletEnabled val="1"/>
        </dgm:presLayoutVars>
      </dgm:prSet>
      <dgm:spPr/>
    </dgm:pt>
    <dgm:pt modelId="{28B72704-4733-4047-8085-E47E83B7AA76}" type="pres">
      <dgm:prSet presAssocID="{FDD983E2-E6D1-48A2-8C59-5216B1D33393}" presName="sibTrans" presStyleCnt="0"/>
      <dgm:spPr/>
    </dgm:pt>
    <dgm:pt modelId="{00738F6A-5181-4F1A-97E3-C85716C9BEAA}" type="pres">
      <dgm:prSet presAssocID="{452AD393-9C35-4207-9157-F81EC9993E57}" presName="compositeNode" presStyleCnt="0">
        <dgm:presLayoutVars>
          <dgm:bulletEnabled val="1"/>
        </dgm:presLayoutVars>
      </dgm:prSet>
      <dgm:spPr/>
    </dgm:pt>
    <dgm:pt modelId="{23E83C0A-2712-459B-ADB0-D11205BA6B86}" type="pres">
      <dgm:prSet presAssocID="{452AD393-9C35-4207-9157-F81EC9993E57}" presName="bgRect" presStyleLbl="bgAccFollowNode1" presStyleIdx="2" presStyleCnt="3"/>
      <dgm:spPr/>
    </dgm:pt>
    <dgm:pt modelId="{CA18930F-B5F3-4505-AAA4-00380A1EF9D6}" type="pres">
      <dgm:prSet presAssocID="{36383872-B826-4507-985C-D0181EE6D639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4488D82A-FE7D-4E94-BD73-FD2E2212FC2F}" type="pres">
      <dgm:prSet presAssocID="{452AD393-9C35-4207-9157-F81EC9993E57}" presName="bottomLine" presStyleLbl="alignNode1" presStyleIdx="5" presStyleCnt="6">
        <dgm:presLayoutVars/>
      </dgm:prSet>
      <dgm:spPr/>
    </dgm:pt>
    <dgm:pt modelId="{334A099E-5FA4-4BE9-99F7-8B4E401DD46D}" type="pres">
      <dgm:prSet presAssocID="{452AD393-9C35-4207-9157-F81EC9993E57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867E608-47F1-4FED-8ADF-635318A4ECC6}" srcId="{E664AD7D-7B81-4773-AD4B-FB6794DC3C52}" destId="{47E0091B-676A-46FC-AE38-9AF1032D8D35}" srcOrd="0" destOrd="0" parTransId="{9179020F-DC04-451D-8CED-EE909FE6B5E6}" sibTransId="{97019875-2656-45B0-B63D-313D1DD37D93}"/>
    <dgm:cxn modelId="{60BD490E-ADBF-40B9-BF98-F57B2530B164}" type="presOf" srcId="{97019875-2656-45B0-B63D-313D1DD37D93}" destId="{307B1BA1-38D9-49B9-9ECC-3CD7E39064FF}" srcOrd="0" destOrd="0" presId="urn:microsoft.com/office/officeart/2016/7/layout/BasicLinearProcessNumbered"/>
    <dgm:cxn modelId="{C577015E-6F1E-4C3D-822B-191A3CD0E81E}" type="presOf" srcId="{2B4069DC-6E82-42E3-963B-C1FB48671A5D}" destId="{1B2B8EF5-69EF-40B7-8F1B-DB1CC756E029}" srcOrd="1" destOrd="0" presId="urn:microsoft.com/office/officeart/2016/7/layout/BasicLinearProcessNumbered"/>
    <dgm:cxn modelId="{08589345-B033-452A-B338-27C0FF62B241}" srcId="{E664AD7D-7B81-4773-AD4B-FB6794DC3C52}" destId="{452AD393-9C35-4207-9157-F81EC9993E57}" srcOrd="2" destOrd="0" parTransId="{8FB239A5-7519-4A5C-A816-4BE8221A9E3D}" sibTransId="{36383872-B826-4507-985C-D0181EE6D639}"/>
    <dgm:cxn modelId="{C4DBCD6A-AA1D-41DC-A360-AEFBF87FFB5D}" type="presOf" srcId="{2B4069DC-6E82-42E3-963B-C1FB48671A5D}" destId="{0AC310D4-2ECA-4A3F-A0C5-DEA6F25ED6CE}" srcOrd="0" destOrd="0" presId="urn:microsoft.com/office/officeart/2016/7/layout/BasicLinearProcessNumbered"/>
    <dgm:cxn modelId="{9B9DFD96-8DDB-464E-9E4F-9A5E7CBFB06F}" type="presOf" srcId="{36383872-B826-4507-985C-D0181EE6D639}" destId="{CA18930F-B5F3-4505-AAA4-00380A1EF9D6}" srcOrd="0" destOrd="0" presId="urn:microsoft.com/office/officeart/2016/7/layout/BasicLinearProcessNumbered"/>
    <dgm:cxn modelId="{A179C59B-D79F-490B-96D1-5516ED966971}" type="presOf" srcId="{FDD983E2-E6D1-48A2-8C59-5216B1D33393}" destId="{DE3046DF-BDC5-4B7B-A9E0-08DC119F5604}" srcOrd="0" destOrd="0" presId="urn:microsoft.com/office/officeart/2016/7/layout/BasicLinearProcessNumbered"/>
    <dgm:cxn modelId="{ABFC75A4-62DF-42C9-8B43-42F51AB6658C}" type="presOf" srcId="{E664AD7D-7B81-4773-AD4B-FB6794DC3C52}" destId="{BA16D9E3-5020-49D6-886C-403132221FCB}" srcOrd="0" destOrd="0" presId="urn:microsoft.com/office/officeart/2016/7/layout/BasicLinearProcessNumbered"/>
    <dgm:cxn modelId="{E2CADDB2-6EDB-4760-A39A-879E06B90945}" srcId="{E664AD7D-7B81-4773-AD4B-FB6794DC3C52}" destId="{2B4069DC-6E82-42E3-963B-C1FB48671A5D}" srcOrd="1" destOrd="0" parTransId="{5E314841-B2AE-4B1C-851C-B6FF80CEEF59}" sibTransId="{FDD983E2-E6D1-48A2-8C59-5216B1D33393}"/>
    <dgm:cxn modelId="{0FF4EDC3-1CBD-474C-A0FC-D36AAC0EF3A6}" type="presOf" srcId="{452AD393-9C35-4207-9157-F81EC9993E57}" destId="{23E83C0A-2712-459B-ADB0-D11205BA6B86}" srcOrd="0" destOrd="0" presId="urn:microsoft.com/office/officeart/2016/7/layout/BasicLinearProcessNumbered"/>
    <dgm:cxn modelId="{75FEA2DB-225F-4BA3-A07F-29C99A4E4BB9}" type="presOf" srcId="{47E0091B-676A-46FC-AE38-9AF1032D8D35}" destId="{D4457A27-B2A5-4452-8DAD-118981CC6090}" srcOrd="0" destOrd="0" presId="urn:microsoft.com/office/officeart/2016/7/layout/BasicLinearProcessNumbered"/>
    <dgm:cxn modelId="{32B5A9EB-F734-4534-A290-B3BA67B81323}" type="presOf" srcId="{452AD393-9C35-4207-9157-F81EC9993E57}" destId="{334A099E-5FA4-4BE9-99F7-8B4E401DD46D}" srcOrd="1" destOrd="0" presId="urn:microsoft.com/office/officeart/2016/7/layout/BasicLinearProcessNumbered"/>
    <dgm:cxn modelId="{5F0646F8-42A6-4074-A118-8E9F7707E43B}" type="presOf" srcId="{47E0091B-676A-46FC-AE38-9AF1032D8D35}" destId="{2654CF0D-6BAB-4E21-B744-562F644F6D52}" srcOrd="1" destOrd="0" presId="urn:microsoft.com/office/officeart/2016/7/layout/BasicLinearProcessNumbered"/>
    <dgm:cxn modelId="{D4F69D7E-AAF9-4B25-8FB9-6954E252EB97}" type="presParOf" srcId="{BA16D9E3-5020-49D6-886C-403132221FCB}" destId="{D4D5B988-A95F-40CD-884A-605D1DA9DC44}" srcOrd="0" destOrd="0" presId="urn:microsoft.com/office/officeart/2016/7/layout/BasicLinearProcessNumbered"/>
    <dgm:cxn modelId="{9B1580BB-7FFE-478E-8A9B-76320F391EDC}" type="presParOf" srcId="{D4D5B988-A95F-40CD-884A-605D1DA9DC44}" destId="{D4457A27-B2A5-4452-8DAD-118981CC6090}" srcOrd="0" destOrd="0" presId="urn:microsoft.com/office/officeart/2016/7/layout/BasicLinearProcessNumbered"/>
    <dgm:cxn modelId="{101CA53A-0D1C-4CA9-A6A1-FC38D6C35120}" type="presParOf" srcId="{D4D5B988-A95F-40CD-884A-605D1DA9DC44}" destId="{307B1BA1-38D9-49B9-9ECC-3CD7E39064FF}" srcOrd="1" destOrd="0" presId="urn:microsoft.com/office/officeart/2016/7/layout/BasicLinearProcessNumbered"/>
    <dgm:cxn modelId="{7A031FB9-7B6B-4026-92F6-B325B43B79FE}" type="presParOf" srcId="{D4D5B988-A95F-40CD-884A-605D1DA9DC44}" destId="{67087066-CB65-425C-94D8-9C20263655F1}" srcOrd="2" destOrd="0" presId="urn:microsoft.com/office/officeart/2016/7/layout/BasicLinearProcessNumbered"/>
    <dgm:cxn modelId="{104FC2D9-2B38-4236-A951-573358E6A516}" type="presParOf" srcId="{D4D5B988-A95F-40CD-884A-605D1DA9DC44}" destId="{2654CF0D-6BAB-4E21-B744-562F644F6D52}" srcOrd="3" destOrd="0" presId="urn:microsoft.com/office/officeart/2016/7/layout/BasicLinearProcessNumbered"/>
    <dgm:cxn modelId="{7930E284-1C05-475D-B5A0-975FBABF3E96}" type="presParOf" srcId="{BA16D9E3-5020-49D6-886C-403132221FCB}" destId="{7A073E45-6F8E-444D-8C8B-5890A668CC50}" srcOrd="1" destOrd="0" presId="urn:microsoft.com/office/officeart/2016/7/layout/BasicLinearProcessNumbered"/>
    <dgm:cxn modelId="{2F20F8AA-B8C6-41EB-A8AD-A6A83A9D0D23}" type="presParOf" srcId="{BA16D9E3-5020-49D6-886C-403132221FCB}" destId="{3B88C84F-5D30-4DE0-979B-E705F4874149}" srcOrd="2" destOrd="0" presId="urn:microsoft.com/office/officeart/2016/7/layout/BasicLinearProcessNumbered"/>
    <dgm:cxn modelId="{9F1D452C-3417-4ABE-9311-96EEABB7C088}" type="presParOf" srcId="{3B88C84F-5D30-4DE0-979B-E705F4874149}" destId="{0AC310D4-2ECA-4A3F-A0C5-DEA6F25ED6CE}" srcOrd="0" destOrd="0" presId="urn:microsoft.com/office/officeart/2016/7/layout/BasicLinearProcessNumbered"/>
    <dgm:cxn modelId="{C0EFC4DF-7373-4612-992C-961F0418173E}" type="presParOf" srcId="{3B88C84F-5D30-4DE0-979B-E705F4874149}" destId="{DE3046DF-BDC5-4B7B-A9E0-08DC119F5604}" srcOrd="1" destOrd="0" presId="urn:microsoft.com/office/officeart/2016/7/layout/BasicLinearProcessNumbered"/>
    <dgm:cxn modelId="{0BDBDCB4-BF2B-40F2-9B4D-B2ACE000E782}" type="presParOf" srcId="{3B88C84F-5D30-4DE0-979B-E705F4874149}" destId="{1D75C02C-0164-45F7-A071-402A96915B1F}" srcOrd="2" destOrd="0" presId="urn:microsoft.com/office/officeart/2016/7/layout/BasicLinearProcessNumbered"/>
    <dgm:cxn modelId="{B1488DEA-55C2-4101-8ED6-6FA685DA610E}" type="presParOf" srcId="{3B88C84F-5D30-4DE0-979B-E705F4874149}" destId="{1B2B8EF5-69EF-40B7-8F1B-DB1CC756E029}" srcOrd="3" destOrd="0" presId="urn:microsoft.com/office/officeart/2016/7/layout/BasicLinearProcessNumbered"/>
    <dgm:cxn modelId="{8367E76B-8A59-4CC2-BD93-4C8C97F3A7F0}" type="presParOf" srcId="{BA16D9E3-5020-49D6-886C-403132221FCB}" destId="{28B72704-4733-4047-8085-E47E83B7AA76}" srcOrd="3" destOrd="0" presId="urn:microsoft.com/office/officeart/2016/7/layout/BasicLinearProcessNumbered"/>
    <dgm:cxn modelId="{6FE899A8-43E5-43C4-9587-56F17A3ACE53}" type="presParOf" srcId="{BA16D9E3-5020-49D6-886C-403132221FCB}" destId="{00738F6A-5181-4F1A-97E3-C85716C9BEAA}" srcOrd="4" destOrd="0" presId="urn:microsoft.com/office/officeart/2016/7/layout/BasicLinearProcessNumbered"/>
    <dgm:cxn modelId="{88670418-179A-4C16-807D-B5CFEB73360A}" type="presParOf" srcId="{00738F6A-5181-4F1A-97E3-C85716C9BEAA}" destId="{23E83C0A-2712-459B-ADB0-D11205BA6B86}" srcOrd="0" destOrd="0" presId="urn:microsoft.com/office/officeart/2016/7/layout/BasicLinearProcessNumbered"/>
    <dgm:cxn modelId="{923E77E4-600C-41D6-AB36-AA1292AA1CEB}" type="presParOf" srcId="{00738F6A-5181-4F1A-97E3-C85716C9BEAA}" destId="{CA18930F-B5F3-4505-AAA4-00380A1EF9D6}" srcOrd="1" destOrd="0" presId="urn:microsoft.com/office/officeart/2016/7/layout/BasicLinearProcessNumbered"/>
    <dgm:cxn modelId="{63520017-3D4F-406E-96B6-7120974960F4}" type="presParOf" srcId="{00738F6A-5181-4F1A-97E3-C85716C9BEAA}" destId="{4488D82A-FE7D-4E94-BD73-FD2E2212FC2F}" srcOrd="2" destOrd="0" presId="urn:microsoft.com/office/officeart/2016/7/layout/BasicLinearProcessNumbered"/>
    <dgm:cxn modelId="{80F3B613-2BC6-4A79-9FB7-E44AB811F291}" type="presParOf" srcId="{00738F6A-5181-4F1A-97E3-C85716C9BEAA}" destId="{334A099E-5FA4-4BE9-99F7-8B4E401DD46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57A27-B2A5-4452-8DAD-118981CC6090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Contribute with good practice examples to events</a:t>
          </a:r>
        </a:p>
      </dsp:txBody>
      <dsp:txXfrm>
        <a:off x="0" y="1653508"/>
        <a:ext cx="3286125" cy="2610802"/>
      </dsp:txXfrm>
    </dsp:sp>
    <dsp:sp modelId="{307B1BA1-38D9-49B9-9ECC-3CD7E39064FF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67087066-CB65-425C-94D8-9C20263655F1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4164"/>
                <a:satOff val="-3267"/>
                <a:lumOff val="142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34164"/>
                <a:satOff val="-3267"/>
                <a:lumOff val="142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34164"/>
                <a:satOff val="-3267"/>
                <a:lumOff val="142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134164"/>
              <a:satOff val="-3267"/>
              <a:lumOff val="142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C310D4-2ECA-4A3F-A0C5-DEA6F25ED6CE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Support an event in your region as co-organizer or participant</a:t>
          </a:r>
        </a:p>
      </dsp:txBody>
      <dsp:txXfrm>
        <a:off x="3614737" y="1653508"/>
        <a:ext cx="3286125" cy="2610802"/>
      </dsp:txXfrm>
    </dsp:sp>
    <dsp:sp modelId="{DE3046DF-BDC5-4B7B-A9E0-08DC119F5604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1D75C02C-0164-45F7-A071-402A96915B1F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02493"/>
                <a:satOff val="-9802"/>
                <a:lumOff val="428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402493"/>
                <a:satOff val="-9802"/>
                <a:lumOff val="428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402493"/>
                <a:satOff val="-9802"/>
                <a:lumOff val="428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E83C0A-2712-459B-ADB0-D11205BA6B86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Improve the reliability of Internet by taking action</a:t>
          </a:r>
        </a:p>
      </dsp:txBody>
      <dsp:txXfrm>
        <a:off x="7229475" y="1653508"/>
        <a:ext cx="3286125" cy="2610802"/>
      </dsp:txXfrm>
    </dsp:sp>
    <dsp:sp modelId="{CA18930F-B5F3-4505-AAA4-00380A1EF9D6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4488D82A-FE7D-4E94-BD73-FD2E2212FC2F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4164"/>
                <a:satOff val="-3267"/>
                <a:lumOff val="142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34164"/>
                <a:satOff val="-3267"/>
                <a:lumOff val="142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34164"/>
                <a:satOff val="-3267"/>
                <a:lumOff val="142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134164"/>
              <a:satOff val="-3267"/>
              <a:lumOff val="142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C583F-30A3-4B29-9E89-BFB87A522AD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C667-F180-4D73-A063-888CBE35DCC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C667-F180-4D73-A063-888CBE35DC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0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F0C667-F180-4D73-A063-888CBE35DC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0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1E275-29C6-416D-BB0F-B4226E73C49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49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2331-9BEA-4B3B-A134-B95C8FE97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F9D33-9550-4CBB-AAE0-A9D09DEE2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0D93D-6214-49AB-B185-79A819FF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44DE9-BB1C-4AD6-BF71-85A4BDEF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B988A-700E-4DB0-925E-727C83E0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1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BBD66-62C1-4FA9-ABDC-4FE6D05F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81267-6FC4-46CE-BA89-0092346E1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E64B3-5C0B-41A9-AD5B-D2102BF7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6F3BF-A3E4-40FB-A795-45E13AFE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1E754-BE70-4B5D-A677-741B4239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4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57239-0AA2-4FCD-B13D-38D5F3F50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729A3-2B54-4160-82A5-431E448D5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4A18B-4616-48B8-B114-539FC0FF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09477-8FBD-4FBF-A433-0889C4F1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6A6C5-997C-4BD7-8C9A-D55AB190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7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22" y="1"/>
            <a:ext cx="8823157" cy="553453"/>
          </a:xfrm>
        </p:spPr>
        <p:txBody>
          <a:bodyPr anchor="b">
            <a:normAutofit/>
          </a:bodyPr>
          <a:lstStyle>
            <a:lvl1pPr algn="l">
              <a:defRPr sz="2900">
                <a:ln>
                  <a:noFill/>
                </a:ln>
                <a:solidFill>
                  <a:srgbClr val="17298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22" y="580233"/>
            <a:ext cx="8823157" cy="362159"/>
          </a:xfrm>
        </p:spPr>
        <p:txBody>
          <a:bodyPr/>
          <a:lstStyle>
            <a:lvl1pPr marL="0" indent="0" algn="l">
              <a:buNone/>
              <a:defRPr sz="2400">
                <a:ln>
                  <a:noFill/>
                </a:ln>
                <a:solidFill>
                  <a:srgbClr val="2664A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0421" y="6629400"/>
            <a:ext cx="2743200" cy="228600"/>
          </a:xfrm>
        </p:spPr>
        <p:txBody>
          <a:bodyPr/>
          <a:lstStyle/>
          <a:p>
            <a:fld id="{71FC4131-8632-4E9F-B41D-81D33782C781}" type="datetime1">
              <a:rPr lang="fr-FR" smtClean="0"/>
              <a:t>19/09/2018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www.smart-action.eu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B553C5-535D-492E-8C8F-2BA0D89B3C47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838200" y="1467853"/>
            <a:ext cx="10856384" cy="4499560"/>
          </a:xfrm>
        </p:spPr>
        <p:txBody>
          <a:bodyPr>
            <a:normAutofit/>
          </a:bodyPr>
          <a:lstStyle>
            <a:lvl1pPr>
              <a:defRPr sz="2800">
                <a:ln>
                  <a:solidFill>
                    <a:schemeClr val="accent2"/>
                  </a:solidFill>
                </a:ln>
                <a:solidFill>
                  <a:srgbClr val="172983"/>
                </a:solidFill>
              </a:defRPr>
            </a:lvl1pPr>
            <a:lvl2pPr marL="444500" indent="-228600">
              <a:defRPr sz="2400"/>
            </a:lvl2pPr>
            <a:lvl3pPr marL="901700" indent="-228600" defTabSz="812800">
              <a:defRPr sz="2000"/>
            </a:lvl3pPr>
            <a:lvl4pPr marL="1346200" indent="-228600">
              <a:defRPr sz="1800"/>
            </a:lvl4pPr>
            <a:lvl5pPr marL="1879600" indent="-22860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4057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7117-B084-4029-AC03-05A7F3C6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7D342-A310-494D-A1A2-C82B10BCD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B16DD-0AF0-45B7-9084-2DAD5138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144DE-F1F6-4A28-8F27-1499E72B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D763B-C5B4-4B91-A231-95EBD80E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0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9C616-D18F-4B58-B4C1-32D8BC249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1A876-8E44-40BD-AB6F-088A5C55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C4123-CF16-4F4A-976E-3C68B166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F260D-B10D-4198-A13B-1115A4F6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764A6-B5D3-41A5-A765-314E856A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3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A836-4A01-480B-9468-E03047075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A5315-466E-4FB7-81C9-493FA1831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D9D27F-B52E-48EA-8D5A-CBF7051A2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B05FF-CE15-45F4-B5B8-ABB0515EA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38B93-281C-4EE6-B1B9-55318FD09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506E7-9B62-45FD-BC70-68C053F9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B26D8-A6CA-4CDC-A990-C8A0943FA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A4843-8681-4136-B266-04C0C857E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8D824-C75B-4F4F-8A88-1D3A1D45D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E8F05-A4FA-420A-A352-8307236E0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BCB18-4C2C-4EBF-8512-AC3D8E3AF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4A5127-8B72-4BCC-A591-72367FEA0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EE9A09-0409-40F9-8AE9-62191869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2A34AD-402F-4641-AE7B-F11C194B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9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36809-1480-4267-98A0-F56CCB54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E3599-1316-4A13-970C-A88DAF3D9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FE05A-6D5F-403F-A6C0-EE78231F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341838-8E20-4468-8D09-42E8BC8D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9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260038-BD92-480F-885F-F2AD091A8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4CC36-9088-4F0B-8457-E69B9C8F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210F6-98DC-4657-9EE1-BC0E7FD2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6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727F-B0E5-4607-BA9C-8001E3DB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43688-0F27-4219-84B1-65F142448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C4F40-F944-4703-B079-45CC1588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50C73-BE2F-4477-97D4-DF1FD62B9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49CD0-278B-43BE-B719-6FEE0686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FD6BF-DD60-4F32-B789-3B8729F79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43E8-D0A8-4D5D-99E9-CCFD2A9D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CFC-22CA-4EAC-98E5-18229E7D0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7ACF6-6B11-4A0B-8939-ACDB472B3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50D4C-1CC2-4C67-839F-29FE054B6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F5D3C-4DE0-44DD-8371-D9A7F990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EE162-23E3-49F9-B456-47925B70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2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2E533A-D2E7-4E68-9D7F-853D7A00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AF3D4-AB4F-475F-95E0-CC5AC8520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04E15-AE57-4458-8E22-369FBFBD5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1A6E-3845-49A5-B3B1-A84FF231B09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D43D6-C797-4E69-8F54-C22AE59AC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7FFAB-D060-4361-B181-A703B850F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76773-4886-4E7B-8DC6-50045EAFEA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2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.emf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905BA41-EE6E-4F80-8636-447F22DD72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D7549B2-EE05-4558-8C64-AC46755F2B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5ACCFD-A57F-4F31-A4C0-09EE2FA63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520" y="1487278"/>
            <a:ext cx="1754537" cy="9095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E5DF46-3028-4CE4-90E5-C86F60421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761" y="2249125"/>
            <a:ext cx="11138053" cy="1784402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Increasing Trust in the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E829B-9098-435C-81D2-DF380FCB9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8834" y="4054053"/>
            <a:ext cx="8874331" cy="904005"/>
          </a:xfrm>
        </p:spPr>
        <p:txBody>
          <a:bodyPr>
            <a:noAutofit/>
          </a:bodyPr>
          <a:lstStyle/>
          <a:p>
            <a:r>
              <a:rPr lang="en-US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Triple I</a:t>
            </a:r>
            <a:r>
              <a:rPr lang="en-US" sz="2800" dirty="0">
                <a:solidFill>
                  <a:srgbClr val="FFFFFF"/>
                </a:solidFill>
              </a:rPr>
              <a:t>: a GFCE Capacity-building project</a:t>
            </a:r>
            <a:br>
              <a:rPr lang="en-US" sz="2800" dirty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  <a:p>
            <a:br>
              <a:rPr lang="nl-NL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RIPE NCC Regional Meeting Almaty, 25 September 2018</a:t>
            </a:r>
          </a:p>
          <a:p>
            <a:r>
              <a:rPr lang="nl-NL" sz="2800" dirty="0">
                <a:solidFill>
                  <a:srgbClr val="FFFFFF"/>
                </a:solidFill>
              </a:rPr>
              <a:t>Maarten Botterman</a:t>
            </a:r>
            <a:br>
              <a:rPr lang="nl-NL" sz="2800" dirty="0">
                <a:solidFill>
                  <a:srgbClr val="FFFFFF"/>
                </a:solidFill>
              </a:rPr>
            </a:br>
            <a:endParaRPr lang="nl-NL" sz="2800" dirty="0">
              <a:solidFill>
                <a:srgbClr val="FFFFFF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14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102AD2-DD08-4783-9EED-D87D5BD3C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827" y="2399742"/>
            <a:ext cx="4448774" cy="230616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80C0395-439A-4D7E-ACF3-685DDCDE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en-US" sz="5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Triple I</a:t>
            </a:r>
            <a:r>
              <a:rPr lang="en-US" sz="5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is a GFCE project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886A40-D26E-4E08-AACB-35D1ADC1E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430" y="4274648"/>
            <a:ext cx="4152900" cy="1677791"/>
          </a:xfrm>
        </p:spPr>
        <p:txBody>
          <a:bodyPr anchor="t">
            <a:normAutofit/>
          </a:bodyPr>
          <a:lstStyle/>
          <a:p>
            <a:pPr algn="l"/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www.thegfce.com </a:t>
            </a:r>
          </a:p>
          <a:p>
            <a:pPr algn="l"/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7C04B28-A672-4B02-957B-4E06E48F7635}"/>
              </a:ext>
            </a:extLst>
          </p:cNvPr>
          <p:cNvSpPr/>
          <p:nvPr/>
        </p:nvSpPr>
        <p:spPr>
          <a:xfrm>
            <a:off x="7743290" y="562927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more information contact:</a:t>
            </a:r>
            <a:br>
              <a:rPr lang="en-US" dirty="0"/>
            </a:br>
            <a:r>
              <a:rPr lang="en-US" dirty="0"/>
              <a:t>maarten@gnksconsult.com </a:t>
            </a:r>
          </a:p>
        </p:txBody>
      </p:sp>
    </p:spTree>
    <p:extLst>
      <p:ext uri="{BB962C8B-B14F-4D97-AF65-F5344CB8AC3E}">
        <p14:creationId xmlns:p14="http://schemas.microsoft.com/office/powerpoint/2010/main" val="278752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7" r="-2" b="23026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55320" y="365125"/>
            <a:ext cx="5120114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About Maarten Botterman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98B62C-2ACF-4EED-80DC-5A20DA069F6E}"/>
              </a:ext>
            </a:extLst>
          </p:cNvPr>
          <p:cNvSpPr txBox="1">
            <a:spLocks/>
          </p:cNvSpPr>
          <p:nvPr/>
        </p:nvSpPr>
        <p:spPr>
          <a:xfrm>
            <a:off x="100844" y="2804870"/>
            <a:ext cx="6718597" cy="3990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ln>
                  <a:noFill/>
                </a:ln>
                <a:solidFill>
                  <a:srgbClr val="2664A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More than 25 years experience with work “in </a:t>
            </a:r>
            <a:br>
              <a:rPr lang="en-US" dirty="0"/>
            </a:br>
            <a:r>
              <a:rPr lang="en-US" dirty="0"/>
              <a:t>the public interest”: where connected technologies </a:t>
            </a:r>
            <a:br>
              <a:rPr lang="en-US" dirty="0"/>
            </a:br>
            <a:r>
              <a:rPr lang="en-US" dirty="0"/>
              <a:t>touch society - internationally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Independent analyst, strategic advisor, moderator and </a:t>
            </a:r>
            <a:br>
              <a:rPr lang="en-US" dirty="0"/>
            </a:br>
            <a:r>
              <a:rPr lang="en-US" dirty="0"/>
              <a:t>chairman, see for more: www.gnksconsult.com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Currently chairing: IGF Dynamic Coalition on Internet of </a:t>
            </a:r>
            <a:br>
              <a:rPr lang="en-US" dirty="0"/>
            </a:br>
            <a:r>
              <a:rPr lang="en-US" dirty="0"/>
              <a:t>Things (www.iot-dynamic-coalition.org/); PICASSO Policy </a:t>
            </a:r>
            <a:br>
              <a:rPr lang="en-US" dirty="0"/>
            </a:br>
            <a:r>
              <a:rPr lang="en-US" dirty="0"/>
              <a:t>Expert Group (www.Picasso-project.eu), and Supervisory Board of NLnet Foundation (www.nlnet.nl.)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ICANN Board Member (www.icann.org)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Full CV:  https://www.linkedin.com/in/botterman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Email: maarten@gnksconsult.com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3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4BA83AD1-65A3-49B0-A130-5A8299631CB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5FC2659-59AB-4EC4-8496-A4F1AE391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1" y="2743201"/>
            <a:ext cx="1371600" cy="13716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DCCC199-1A75-4A6E-9AEA-4A0E3FBF2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67" y="2187743"/>
            <a:ext cx="5293449" cy="24825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“What to do to improve justified trust in using the Internet and email in the region”</a:t>
            </a:r>
            <a:b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45E21E-0C2B-4175-B217-6A4EA3A4C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0667" y="4670258"/>
            <a:ext cx="5293449" cy="137140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Purpose of the Day</a:t>
            </a:r>
          </a:p>
        </p:txBody>
      </p:sp>
    </p:spTree>
    <p:extLst>
      <p:ext uri="{BB962C8B-B14F-4D97-AF65-F5344CB8AC3E}">
        <p14:creationId xmlns:p14="http://schemas.microsoft.com/office/powerpoint/2010/main" val="27603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9300-E2C6-4A7D-8DAC-8C90B8C0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Infrastructure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77C85-664B-48BB-A2C5-7E5965C70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Aim: to help build a robust, transparent and resilient internet infrastructure.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70C0"/>
                </a:solidFill>
              </a:rPr>
              <a:t>Rationale: A robust, open and resilient internet infrastructure is key to counter infringements and threats to the cyber domain, and increases justified trust, as it: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70C0"/>
                </a:solidFill>
              </a:rPr>
              <a:t>diminishes the chances and impact of cyber-attacks (like DDoS) and  cybercrime (hacking malware, phishing, botnets) and SPAM. 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70C0"/>
                </a:solidFill>
              </a:rPr>
              <a:t>enables the public to maintain confidence and trust; 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70C0"/>
                </a:solidFill>
              </a:rPr>
              <a:t>is a precondition for the use of the internet as a means to boosting innovative and economic activities.</a:t>
            </a:r>
          </a:p>
          <a:p>
            <a:pPr>
              <a:lnSpc>
                <a:spcPct val="120000"/>
              </a:lnSpc>
            </a:pPr>
            <a:r>
              <a:rPr lang="en-US" dirty="0"/>
              <a:t>Offering: this Initiative seeks to deepen and broaden the know-how in locally applying, testing and monitoring compliance with widely agreed open internet standards.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Key elements include national internet infrastructure protection, internet exchange points, registries, open source software, email security and routing security.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5196B2-3B45-4163-848B-9AC3C9146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980" y="301778"/>
            <a:ext cx="255711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1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C1FB50-04CB-4770-B09D-D57528286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593" y="2968593"/>
            <a:ext cx="1791072" cy="9284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2DDC97-0C46-4FA5-A9AE-FE5ADD96D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7" y="627564"/>
            <a:ext cx="8271977" cy="1325563"/>
          </a:xfrm>
        </p:spPr>
        <p:txBody>
          <a:bodyPr>
            <a:normAutofit/>
          </a:bodyPr>
          <a:lstStyle/>
          <a:p>
            <a:r>
              <a:rPr lang="en-US" b="1" i="1" dirty="0"/>
              <a:t>Setting up Capacity building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DA296-936B-4FEF-BC28-B9FB8042A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Targeted at regions that are catching up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Bringing together regional stakeholders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Awareness raising on Open Internet Standards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Inspiration through Good Practice Examples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Impact through joint commitment for action</a:t>
            </a:r>
          </a:p>
        </p:txBody>
      </p:sp>
    </p:spTree>
    <p:extLst>
      <p:ext uri="{BB962C8B-B14F-4D97-AF65-F5344CB8AC3E}">
        <p14:creationId xmlns:p14="http://schemas.microsoft.com/office/powerpoint/2010/main" val="149173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6E8F12-06B4-4D6B-866C-1743B253C8C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8370" y="3966828"/>
            <a:ext cx="3339958" cy="2891173"/>
          </a:xfrm>
          <a:custGeom>
            <a:avLst/>
            <a:gdLst>
              <a:gd name="connsiteX0" fmla="*/ 2002536 w 3339958"/>
              <a:gd name="connsiteY0" fmla="*/ 0 h 2891173"/>
              <a:gd name="connsiteX1" fmla="*/ 3276335 w 3339958"/>
              <a:gd name="connsiteY1" fmla="*/ 457282 h 2891173"/>
              <a:gd name="connsiteX2" fmla="*/ 3339958 w 3339958"/>
              <a:gd name="connsiteY2" fmla="*/ 515107 h 2891173"/>
              <a:gd name="connsiteX3" fmla="*/ 3339958 w 3339958"/>
              <a:gd name="connsiteY3" fmla="*/ 2891173 h 2891173"/>
              <a:gd name="connsiteX4" fmla="*/ 209954 w 3339958"/>
              <a:gd name="connsiteY4" fmla="*/ 2891173 h 2891173"/>
              <a:gd name="connsiteX5" fmla="*/ 157369 w 3339958"/>
              <a:gd name="connsiteY5" fmla="*/ 2782014 h 2891173"/>
              <a:gd name="connsiteX6" fmla="*/ 0 w 3339958"/>
              <a:gd name="connsiteY6" fmla="*/ 2002536 h 2891173"/>
              <a:gd name="connsiteX7" fmla="*/ 2002536 w 3339958"/>
              <a:gd name="connsiteY7" fmla="*/ 0 h 28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9958" h="2891173">
                <a:moveTo>
                  <a:pt x="2002536" y="0"/>
                </a:moveTo>
                <a:cubicBezTo>
                  <a:pt x="2486398" y="0"/>
                  <a:pt x="2930179" y="171609"/>
                  <a:pt x="3276335" y="457282"/>
                </a:cubicBezTo>
                <a:lnTo>
                  <a:pt x="3339958" y="515107"/>
                </a:lnTo>
                <a:lnTo>
                  <a:pt x="3339958" y="2891173"/>
                </a:lnTo>
                <a:lnTo>
                  <a:pt x="209954" y="2891173"/>
                </a:lnTo>
                <a:lnTo>
                  <a:pt x="157369" y="2782014"/>
                </a:lnTo>
                <a:cubicBezTo>
                  <a:pt x="56036" y="2542434"/>
                  <a:pt x="0" y="2279029"/>
                  <a:pt x="0" y="2002536"/>
                </a:cubicBezTo>
                <a:cubicBezTo>
                  <a:pt x="0" y="896566"/>
                  <a:pt x="896566" y="0"/>
                  <a:pt x="2002536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CB8E572-32F0-4C78-B268-2702C859FDB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3660" y="2557569"/>
            <a:ext cx="3072384" cy="30723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BFC6224A-7B8A-4699-99DC-A6C9CD6171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4932" y="1"/>
            <a:ext cx="4077068" cy="3445261"/>
          </a:xfrm>
          <a:custGeom>
            <a:avLst/>
            <a:gdLst>
              <a:gd name="connsiteX0" fmla="*/ 250035 w 4077068"/>
              <a:gd name="connsiteY0" fmla="*/ 0 h 3445261"/>
              <a:gd name="connsiteX1" fmla="*/ 4077068 w 4077068"/>
              <a:gd name="connsiteY1" fmla="*/ 0 h 3445261"/>
              <a:gd name="connsiteX2" fmla="*/ 4077068 w 4077068"/>
              <a:gd name="connsiteY2" fmla="*/ 2743040 h 3445261"/>
              <a:gd name="connsiteX3" fmla="*/ 4074154 w 4077068"/>
              <a:gd name="connsiteY3" fmla="*/ 2746247 h 3445261"/>
              <a:gd name="connsiteX4" fmla="*/ 2386584 w 4077068"/>
              <a:gd name="connsiteY4" fmla="*/ 3445261 h 3445261"/>
              <a:gd name="connsiteX5" fmla="*/ 0 w 4077068"/>
              <a:gd name="connsiteY5" fmla="*/ 1058677 h 3445261"/>
              <a:gd name="connsiteX6" fmla="*/ 187550 w 4077068"/>
              <a:gd name="connsiteY6" fmla="*/ 129711 h 344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7068" h="3445261">
                <a:moveTo>
                  <a:pt x="250035" y="0"/>
                </a:moveTo>
                <a:lnTo>
                  <a:pt x="4077068" y="0"/>
                </a:lnTo>
                <a:lnTo>
                  <a:pt x="4077068" y="2743040"/>
                </a:lnTo>
                <a:lnTo>
                  <a:pt x="4074154" y="2746247"/>
                </a:lnTo>
                <a:cubicBezTo>
                  <a:pt x="3642267" y="3178134"/>
                  <a:pt x="3045621" y="3445261"/>
                  <a:pt x="2386584" y="3445261"/>
                </a:cubicBezTo>
                <a:cubicBezTo>
                  <a:pt x="1068510" y="3445261"/>
                  <a:pt x="0" y="2376751"/>
                  <a:pt x="0" y="1058677"/>
                </a:cubicBezTo>
                <a:cubicBezTo>
                  <a:pt x="0" y="729159"/>
                  <a:pt x="66782" y="415238"/>
                  <a:pt x="187550" y="129711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4A709FC-1ADC-45CD-856D-3B1A50C5838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495" y="197110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611C424-EB44-492D-9C48-78BB0D5DC9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38252" y="2722161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7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7" y="2743200"/>
                  <a:pt x="0" y="2129114"/>
                  <a:pt x="0" y="1371600"/>
                </a:cubicBezTo>
                <a:cubicBezTo>
                  <a:pt x="0" y="614087"/>
                  <a:pt x="614087" y="0"/>
                  <a:pt x="13716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CC324B9-DFFF-42F1-8D81-AAD42554BDA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9416" y="4131546"/>
            <a:ext cx="3178912" cy="2726454"/>
          </a:xfrm>
          <a:custGeom>
            <a:avLst/>
            <a:gdLst>
              <a:gd name="connsiteX0" fmla="*/ 1837818 w 3178912"/>
              <a:gd name="connsiteY0" fmla="*/ 0 h 2726454"/>
              <a:gd name="connsiteX1" fmla="*/ 3137352 w 3178912"/>
              <a:gd name="connsiteY1" fmla="*/ 538285 h 2726454"/>
              <a:gd name="connsiteX2" fmla="*/ 3178912 w 3178912"/>
              <a:gd name="connsiteY2" fmla="*/ 584013 h 2726454"/>
              <a:gd name="connsiteX3" fmla="*/ 3178912 w 3178912"/>
              <a:gd name="connsiteY3" fmla="*/ 2726454 h 2726454"/>
              <a:gd name="connsiteX4" fmla="*/ 229483 w 3178912"/>
              <a:gd name="connsiteY4" fmla="*/ 2726454 h 2726454"/>
              <a:gd name="connsiteX5" fmla="*/ 221815 w 3178912"/>
              <a:gd name="connsiteY5" fmla="*/ 2713832 h 2726454"/>
              <a:gd name="connsiteX6" fmla="*/ 0 w 3178912"/>
              <a:gd name="connsiteY6" fmla="*/ 1837818 h 2726454"/>
              <a:gd name="connsiteX7" fmla="*/ 1837818 w 3178912"/>
              <a:gd name="connsiteY7" fmla="*/ 0 h 2726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8912" h="2726454">
                <a:moveTo>
                  <a:pt x="1837818" y="0"/>
                </a:moveTo>
                <a:cubicBezTo>
                  <a:pt x="2345318" y="0"/>
                  <a:pt x="2804772" y="205705"/>
                  <a:pt x="3137352" y="538285"/>
                </a:cubicBezTo>
                <a:lnTo>
                  <a:pt x="3178912" y="584013"/>
                </a:lnTo>
                <a:lnTo>
                  <a:pt x="3178912" y="2726454"/>
                </a:lnTo>
                <a:lnTo>
                  <a:pt x="229483" y="2726454"/>
                </a:lnTo>
                <a:lnTo>
                  <a:pt x="221815" y="2713832"/>
                </a:lnTo>
                <a:cubicBezTo>
                  <a:pt x="80353" y="2453425"/>
                  <a:pt x="0" y="2155005"/>
                  <a:pt x="0" y="1837818"/>
                </a:cubicBezTo>
                <a:cubicBezTo>
                  <a:pt x="0" y="822819"/>
                  <a:pt x="822819" y="0"/>
                  <a:pt x="18378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9156A24-128C-4054-AAFF-F8CA5BA0E7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8624" y="3"/>
            <a:ext cx="3913376" cy="3281569"/>
          </a:xfrm>
          <a:custGeom>
            <a:avLst/>
            <a:gdLst>
              <a:gd name="connsiteX0" fmla="*/ 267865 w 3913376"/>
              <a:gd name="connsiteY0" fmla="*/ 0 h 3281569"/>
              <a:gd name="connsiteX1" fmla="*/ 3913376 w 3913376"/>
              <a:gd name="connsiteY1" fmla="*/ 0 h 3281569"/>
              <a:gd name="connsiteX2" fmla="*/ 3913376 w 3913376"/>
              <a:gd name="connsiteY2" fmla="*/ 2499938 h 3281569"/>
              <a:gd name="connsiteX3" fmla="*/ 3794714 w 3913376"/>
              <a:gd name="connsiteY3" fmla="*/ 2630499 h 3281569"/>
              <a:gd name="connsiteX4" fmla="*/ 2222892 w 3913376"/>
              <a:gd name="connsiteY4" fmla="*/ 3281569 h 3281569"/>
              <a:gd name="connsiteX5" fmla="*/ 0 w 3913376"/>
              <a:gd name="connsiteY5" fmla="*/ 1058677 h 3281569"/>
              <a:gd name="connsiteX6" fmla="*/ 174686 w 3913376"/>
              <a:gd name="connsiteY6" fmla="*/ 193427 h 3281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376" h="3281569">
                <a:moveTo>
                  <a:pt x="267865" y="0"/>
                </a:moveTo>
                <a:lnTo>
                  <a:pt x="3913376" y="0"/>
                </a:lnTo>
                <a:lnTo>
                  <a:pt x="3913376" y="2499938"/>
                </a:lnTo>
                <a:lnTo>
                  <a:pt x="3794714" y="2630499"/>
                </a:lnTo>
                <a:cubicBezTo>
                  <a:pt x="3392450" y="3032763"/>
                  <a:pt x="2836727" y="3281569"/>
                  <a:pt x="2222892" y="3281569"/>
                </a:cubicBezTo>
                <a:cubicBezTo>
                  <a:pt x="995223" y="3281569"/>
                  <a:pt x="0" y="2286346"/>
                  <a:pt x="0" y="1058677"/>
                </a:cubicBezTo>
                <a:cubicBezTo>
                  <a:pt x="0" y="751760"/>
                  <a:pt x="62202" y="459370"/>
                  <a:pt x="174686" y="19342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E67272E-0E66-4396-9C0C-4E154CCE205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0087" y="361702"/>
            <a:ext cx="1691640" cy="1691640"/>
          </a:xfrm>
          <a:custGeom>
            <a:avLst/>
            <a:gdLst>
              <a:gd name="connsiteX0" fmla="*/ 845820 w 1691640"/>
              <a:gd name="connsiteY0" fmla="*/ 0 h 1691640"/>
              <a:gd name="connsiteX1" fmla="*/ 1691640 w 1691640"/>
              <a:gd name="connsiteY1" fmla="*/ 845820 h 1691640"/>
              <a:gd name="connsiteX2" fmla="*/ 845820 w 1691640"/>
              <a:gd name="connsiteY2" fmla="*/ 1691640 h 1691640"/>
              <a:gd name="connsiteX3" fmla="*/ 0 w 1691640"/>
              <a:gd name="connsiteY3" fmla="*/ 845820 h 1691640"/>
              <a:gd name="connsiteX4" fmla="*/ 845820 w 1691640"/>
              <a:gd name="connsiteY4" fmla="*/ 0 h 169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1640" h="1691640">
                <a:moveTo>
                  <a:pt x="845820" y="0"/>
                </a:moveTo>
                <a:cubicBezTo>
                  <a:pt x="1312954" y="0"/>
                  <a:pt x="1691640" y="378686"/>
                  <a:pt x="1691640" y="845820"/>
                </a:cubicBezTo>
                <a:cubicBezTo>
                  <a:pt x="1691640" y="1312954"/>
                  <a:pt x="1312954" y="1691640"/>
                  <a:pt x="845820" y="1691640"/>
                </a:cubicBezTo>
                <a:cubicBezTo>
                  <a:pt x="378687" y="1691640"/>
                  <a:pt x="0" y="1312954"/>
                  <a:pt x="0" y="845820"/>
                </a:cubicBezTo>
                <a:cubicBezTo>
                  <a:pt x="0" y="378686"/>
                  <a:pt x="378687" y="0"/>
                  <a:pt x="84582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C661FD-1C3F-42FA-860F-53287998E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539" y="5148182"/>
            <a:ext cx="2997314" cy="15311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95E0F6-B715-43A4-88E9-AC91BE188F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645" y="3484085"/>
            <a:ext cx="2351149" cy="1218793"/>
          </a:xfrm>
          <a:prstGeom prst="rect">
            <a:avLst/>
          </a:prstGeom>
        </p:spPr>
      </p:pic>
      <p:pic>
        <p:nvPicPr>
          <p:cNvPr id="6" name="Picture 5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9D314E34-55DA-4BE3-8037-B54301BDC3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393" y="985812"/>
            <a:ext cx="1460655" cy="4856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5A8A43-BE14-4963-BE40-431AA7EB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8" y="407397"/>
            <a:ext cx="4077068" cy="2128168"/>
          </a:xfrm>
        </p:spPr>
        <p:txBody>
          <a:bodyPr>
            <a:normAutofit/>
          </a:bodyPr>
          <a:lstStyle/>
          <a:p>
            <a:r>
              <a:rPr lang="en-US" sz="4000" b="1" i="1" dirty="0"/>
              <a:t>Supported by global and regional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F3034-33BB-4F86-8AE5-45AEC8C5A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252" y="2722161"/>
            <a:ext cx="4558309" cy="3706746"/>
          </a:xfrm>
        </p:spPr>
        <p:txBody>
          <a:bodyPr anchor="t">
            <a:normAutofit/>
          </a:bodyPr>
          <a:lstStyle/>
          <a:p>
            <a:r>
              <a:rPr lang="en-US" sz="2000" dirty="0"/>
              <a:t>GFCE members</a:t>
            </a: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Governments</a:t>
            </a: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International </a:t>
            </a:r>
            <a:r>
              <a:rPr lang="en-US" sz="20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Organisations</a:t>
            </a:r>
            <a:endParaRPr lang="en-US" sz="2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Businesses</a:t>
            </a:r>
          </a:p>
          <a:p>
            <a:r>
              <a:rPr lang="en-US" sz="2000" dirty="0"/>
              <a:t>Regional Internet Registries</a:t>
            </a: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All regions</a:t>
            </a:r>
          </a:p>
          <a:p>
            <a:r>
              <a:rPr lang="en-US" sz="2000" dirty="0"/>
              <a:t>Internet Society</a:t>
            </a: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Global office</a:t>
            </a:r>
          </a:p>
          <a:p>
            <a:pPr lvl="1"/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Local chapters</a:t>
            </a:r>
          </a:p>
          <a:p>
            <a:r>
              <a:rPr lang="en-US" sz="2000" dirty="0"/>
              <a:t>NL Ministry of Economic Affairs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A9AE9B3-7D71-46AE-B668-551D6F94BD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57865" y="593684"/>
            <a:ext cx="2174316" cy="139072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FF36C35-11AB-4659-9915-597EADEBAE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47225" y="1641254"/>
            <a:ext cx="1988561" cy="4778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84C58AE-5BF6-463A-A1BA-8D108540E5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88886" y="-19187"/>
            <a:ext cx="2113707" cy="113611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2789ED0-9748-4A89-96E1-5ADDA4366E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70119" y="4364668"/>
            <a:ext cx="1647825" cy="12096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A2699B4-F44B-4626-8EE7-5300888BAB3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539" y="2317630"/>
            <a:ext cx="2431252" cy="59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01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565529-1CA3-4D5B-8B94-0A0232CD4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50040"/>
            <a:ext cx="1462088" cy="7579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DBE248F-D229-492A-B453-1BD9DA52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84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PANEL AGENDA </a:t>
            </a:r>
            <a:endParaRPr lang="en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4D3420-DA21-43C5-9694-B5ED7CB28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848" y="1818291"/>
            <a:ext cx="7983185" cy="4519448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Intro GFCE Triple-I</a:t>
            </a:r>
          </a:p>
          <a:p>
            <a:pPr marL="0" indent="0">
              <a:buNone/>
            </a:pPr>
            <a:r>
              <a:rPr lang="en-US" sz="2400" dirty="0"/>
              <a:t>Maarten Botterman</a:t>
            </a:r>
          </a:p>
          <a:p>
            <a:pPr marL="0" indent="0">
              <a:buNone/>
            </a:pPr>
            <a:r>
              <a:rPr lang="en-US" sz="2400" dirty="0"/>
              <a:t>    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</a:rPr>
              <a:t>Intro: Better Use of Today’s Open Internet Standards</a:t>
            </a:r>
          </a:p>
          <a:p>
            <a:pPr marL="0" indent="0">
              <a:buNone/>
            </a:pPr>
            <a:r>
              <a:rPr lang="en-US" sz="2400" dirty="0"/>
              <a:t>Hisham Ibrahim (RIPE NCC)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</a:rPr>
              <a:t>Inspiration from Good Practice: joint mitigation of DDOS </a:t>
            </a:r>
          </a:p>
          <a:p>
            <a:pPr marL="0" indent="0">
              <a:buNone/>
            </a:pPr>
            <a:r>
              <a:rPr lang="en-US" sz="2400" dirty="0"/>
              <a:t> Aiko Pras (Professor, Twente University - via video)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Panel discussion: Increasing Trust in the use of Internet and e-mail</a:t>
            </a:r>
          </a:p>
          <a:p>
            <a:pPr marL="0" indent="0">
              <a:buNone/>
            </a:pPr>
            <a:r>
              <a:rPr lang="en-US" sz="2400" dirty="0"/>
              <a:t>Kristina Hakobyan (CEO, Global AM); Yuriy Kargapolov, (Chair, ISOC IoT SIG); </a:t>
            </a:r>
          </a:p>
          <a:p>
            <a:pPr marL="0" indent="0">
              <a:buNone/>
            </a:pPr>
            <a:r>
              <a:rPr lang="en-US" sz="2400" dirty="0"/>
              <a:t>Talant Sultanov (Chair, Internet Society-Kyrgyz Chapter), </a:t>
            </a:r>
            <a:r>
              <a:rPr lang="en-US" sz="2400" dirty="0" err="1"/>
              <a:t>Bakhrom</a:t>
            </a:r>
            <a:r>
              <a:rPr lang="en-US" sz="2400" dirty="0"/>
              <a:t> </a:t>
            </a:r>
            <a:r>
              <a:rPr lang="en-US" sz="2400" dirty="0" err="1"/>
              <a:t>Nasirjanov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</a:t>
            </a:r>
            <a:r>
              <a:rPr lang="en-US" sz="2400" dirty="0" err="1"/>
              <a:t>Megafon</a:t>
            </a:r>
            <a:r>
              <a:rPr lang="en-US" sz="2400" dirty="0"/>
              <a:t> Tajikistan)</a:t>
            </a:r>
          </a:p>
        </p:txBody>
      </p:sp>
    </p:spTree>
    <p:extLst>
      <p:ext uri="{BB962C8B-B14F-4D97-AF65-F5344CB8AC3E}">
        <p14:creationId xmlns:p14="http://schemas.microsoft.com/office/powerpoint/2010/main" val="269362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20151E5-5709-4507-BA8C-9F7C2D67B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2"/>
            <a:ext cx="9144000" cy="2603274"/>
          </a:xfrm>
        </p:spPr>
        <p:txBody>
          <a:bodyPr>
            <a:normAutofit/>
          </a:bodyPr>
          <a:lstStyle/>
          <a:p>
            <a:r>
              <a:rPr lang="en-US" sz="5400"/>
              <a:t>From State-of-Practice to State-of-the-Art, together</a:t>
            </a:r>
            <a:endParaRPr lang="en-NL" sz="5400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4DCAD28E-6FD3-4650-AF40-8B944BE1D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5889"/>
            <a:ext cx="9144000" cy="1115910"/>
          </a:xfrm>
        </p:spPr>
        <p:txBody>
          <a:bodyPr>
            <a:normAutofit/>
          </a:bodyPr>
          <a:lstStyle/>
          <a:p>
            <a:r>
              <a:rPr lang="en-US" dirty="0"/>
              <a:t>Joint priority setting and action planning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96457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A9F873-6C5C-4D8C-81AB-1302E7155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121" y="1331941"/>
            <a:ext cx="5941068" cy="325558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8091A6A-663C-4B28-B703-ACA40619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99" y="5529884"/>
            <a:ext cx="6006906" cy="109633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303030"/>
                </a:solidFill>
              </a:rPr>
              <a:t>Next events under preparation</a:t>
            </a:r>
            <a:endParaRPr lang="en-NL" sz="4000" dirty="0">
              <a:solidFill>
                <a:srgbClr val="30303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BABE23-90DB-4FE2-BE18-C06EC6574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5" y="965199"/>
            <a:ext cx="4008101" cy="40204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Almaty, </a:t>
            </a:r>
            <a:r>
              <a:rPr lang="en-US" sz="2000" dirty="0" err="1"/>
              <a:t>Kazachstan</a:t>
            </a:r>
            <a:r>
              <a:rPr lang="en-US" sz="2000" dirty="0"/>
              <a:t>, hosted by RIPE NCC, supported by RIPE/ISOC/</a:t>
            </a:r>
            <a:r>
              <a:rPr lang="en-US" sz="2000" dirty="0" err="1"/>
              <a:t>Kazachstan</a:t>
            </a:r>
            <a:r>
              <a:rPr lang="en-US" sz="2000" dirty="0"/>
              <a:t> Telecom, 25 September 2018</a:t>
            </a:r>
          </a:p>
          <a:p>
            <a:r>
              <a:rPr lang="en-US" sz="2000" dirty="0"/>
              <a:t>Delhi, India, hosted by Indian </a:t>
            </a:r>
            <a:r>
              <a:rPr lang="en-US" sz="2000" dirty="0" err="1"/>
              <a:t>Summerschool</a:t>
            </a:r>
            <a:r>
              <a:rPr lang="en-US" sz="2000" dirty="0"/>
              <a:t> for Internet Governance, supported by ISOC/APNIC/Indian Govt, 12 October 2018</a:t>
            </a:r>
          </a:p>
          <a:p>
            <a:r>
              <a:rPr lang="en-US" sz="2000"/>
              <a:t>Daejeon</a:t>
            </a:r>
            <a:r>
              <a:rPr lang="en-US" sz="2000" dirty="0"/>
              <a:t>, Korea, hosted by APRICOT2019,supported by APNIC/ISOC/</a:t>
            </a:r>
            <a:r>
              <a:rPr lang="en-US" sz="2000" dirty="0" err="1"/>
              <a:t>dotASIA</a:t>
            </a:r>
            <a:r>
              <a:rPr lang="en-US" sz="2000" dirty="0"/>
              <a:t>, 23 February 2019</a:t>
            </a:r>
            <a:endParaRPr lang="en-NL" sz="2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C0BE696-11F7-43E3-AEFC-E076C0A0E508}"/>
              </a:ext>
            </a:extLst>
          </p:cNvPr>
          <p:cNvSpPr txBox="1"/>
          <p:nvPr/>
        </p:nvSpPr>
        <p:spPr>
          <a:xfrm>
            <a:off x="7627284" y="5785661"/>
            <a:ext cx="3822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WWW.THEGFCE.COM</a:t>
            </a:r>
            <a:endParaRPr lang="en-NL" sz="32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7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E6C1-5844-4424-AFDA-E175F7D4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/>
              <a:t>Help make the Internet more reliable in your region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E0F1328B-28AF-4922-86E7-6433BF00799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1465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12321</TotalTime>
  <Words>486</Words>
  <Application>Microsoft Office PowerPoint</Application>
  <PresentationFormat>Breedbeeld</PresentationFormat>
  <Paragraphs>73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Increasing Trust in the Internet</vt:lpstr>
      <vt:lpstr>“What to do to improve justified trust in using the Internet and email in the region” </vt:lpstr>
      <vt:lpstr>Internet Infrastructure Initiative</vt:lpstr>
      <vt:lpstr>Setting up Capacity building events</vt:lpstr>
      <vt:lpstr>Supported by global and regional stakeholders</vt:lpstr>
      <vt:lpstr>PANEL AGENDA </vt:lpstr>
      <vt:lpstr>From State-of-Practice to State-of-the-Art, together</vt:lpstr>
      <vt:lpstr>Next events under preparation</vt:lpstr>
      <vt:lpstr>Help make the Internet more reliable in your region</vt:lpstr>
      <vt:lpstr>Triple I is a GFCE project</vt:lpstr>
      <vt:lpstr>About Maarten Botterman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Maarten Botterman</dc:creator>
  <cp:lastModifiedBy>Maarten Botterman</cp:lastModifiedBy>
  <cp:revision>80</cp:revision>
  <dcterms:created xsi:type="dcterms:W3CDTF">2017-10-04T15:33:13Z</dcterms:created>
  <dcterms:modified xsi:type="dcterms:W3CDTF">2018-09-19T12:23:39Z</dcterms:modified>
</cp:coreProperties>
</file>